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796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2525" cy="37211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5600" cy="4464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31338"/>
            <a:ext cx="2943225" cy="492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marL="215900" indent="-214313" algn="r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0192A1D8-8912-4B5C-B41F-615055455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63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F64658B-9F9B-4CF3-A20B-4339CDA4A3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9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47ED1C3-1C16-4E7B-89EC-2B5AA7A943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42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794CBBE-008B-4B9A-9B3E-92E8CBC9224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2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B026657-239C-4816-A7B6-272832B44F4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3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7603CD-55AB-4EBF-B3B0-2BE91538113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7CFD731-C5FB-4172-9725-D5BB8653B3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6E6DBDB-0961-4220-862A-B03624F86E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2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C0800EB-BCE8-4FDC-9881-116ED07DEC0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1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A6F0313-A0E2-42E3-A230-8615C45C6B9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1D880E2-C88D-4278-9173-5CB9B9EA9F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7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AEE5B0A-D8C1-4131-8172-62B50FFC53B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7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F096087-5A0B-490E-ABFC-5C5B2FAB11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rgbClr val="FFFFFF"/>
          </a:solidFill>
          <a:ln/>
        </p:spPr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6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23BC97B-6937-4BD3-9EAD-4332BBFEC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C4B60F3-D5A7-49B4-9A78-8EEF6F2EB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488" y="122238"/>
            <a:ext cx="2124075" cy="627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263" y="122238"/>
            <a:ext cx="6219825" cy="627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02CAB1-BAC3-4F08-BB99-2C62D0C6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63" y="950913"/>
            <a:ext cx="4171950" cy="544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50913"/>
            <a:ext cx="4171950" cy="544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43C3109-CB34-47B7-9653-DD1027E70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488" y="122238"/>
            <a:ext cx="2124075" cy="627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263" y="122238"/>
            <a:ext cx="6219825" cy="627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DAD3870-8A12-49A1-85A2-D48A3080A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63" y="950913"/>
            <a:ext cx="4171950" cy="544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50913"/>
            <a:ext cx="4171950" cy="544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8CBF6E9-A7F8-4BD3-A874-B384CFC5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F4729D3-95CF-4FCB-AAE8-0E617DB30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E8C3B4-7A5F-4A15-BEF6-3136C81EB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B0BFCAB-74FF-48DE-94C9-48C8119ED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E9DDC1C-7F63-45EE-980D-4A30676BC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C1C0C9F-7788-4507-A881-DF796D454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61463" cy="754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 t="-10176"/>
          <a:stretch>
            <a:fillRect/>
          </a:stretch>
        </p:blipFill>
        <p:spPr bwMode="auto">
          <a:xfrm>
            <a:off x="8167688" y="0"/>
            <a:ext cx="6873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950913"/>
            <a:ext cx="8496300" cy="544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22238"/>
            <a:ext cx="7497762" cy="42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nadpisu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99463" y="6581775"/>
            <a:ext cx="652462" cy="273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2F7F689-941F-4D20-9322-9948EC354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22250" y="6488113"/>
            <a:ext cx="8707438" cy="1587"/>
          </a:xfrm>
          <a:prstGeom prst="line">
            <a:avLst/>
          </a:prstGeom>
          <a:noFill/>
          <a:ln w="38160" cap="sq">
            <a:solidFill>
              <a:srgbClr val="0069AA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18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 t="-10251" b="-81"/>
          <a:stretch>
            <a:fillRect/>
          </a:stretch>
        </p:blipFill>
        <p:spPr bwMode="auto">
          <a:xfrm>
            <a:off x="7010400" y="0"/>
            <a:ext cx="1827213" cy="2025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241800"/>
            <a:ext cx="9144000" cy="261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37138" y="6659563"/>
            <a:ext cx="4030662" cy="12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800">
                <a:solidFill>
                  <a:srgbClr val="000000"/>
                </a:solidFill>
              </a:rPr>
              <a:t>Strictly Private and Confidential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950913"/>
            <a:ext cx="8496300" cy="544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22238"/>
            <a:ext cx="7497762" cy="42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nadpisu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458C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18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57200" y="3733800"/>
            <a:ext cx="7775575" cy="544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47880" anchor="ctr"/>
          <a:lstStyle/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 b="1" dirty="0">
                <a:solidFill>
                  <a:srgbClr val="00458C"/>
                </a:solidFill>
              </a:rPr>
              <a:t>Uživatelská příručka </a:t>
            </a:r>
            <a:r>
              <a:rPr lang="cs-CZ" sz="5400" b="1" dirty="0" err="1">
                <a:solidFill>
                  <a:srgbClr val="00458C"/>
                </a:solidFill>
              </a:rPr>
              <a:t>DuoTrainin</a:t>
            </a:r>
            <a:endParaRPr lang="cs-CZ" sz="5400" b="1" dirty="0">
              <a:solidFill>
                <a:srgbClr val="00458C"/>
              </a:solidFill>
            </a:endParaRPr>
          </a:p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>
              <a:solidFill>
                <a:srgbClr val="00458C"/>
              </a:solidFill>
            </a:endParaRPr>
          </a:p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>
              <a:solidFill>
                <a:srgbClr val="00458C"/>
              </a:solidFill>
            </a:endParaRPr>
          </a:p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b="1" dirty="0">
                <a:solidFill>
                  <a:srgbClr val="00458C"/>
                </a:solidFill>
              </a:rPr>
              <a:t>Oddělení vzdělávání</a:t>
            </a:r>
          </a:p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b="1" dirty="0" smtClean="0">
                <a:solidFill>
                  <a:srgbClr val="00458C"/>
                </a:solidFill>
              </a:rPr>
              <a:t>1.7.2017</a:t>
            </a:r>
            <a:endParaRPr lang="cs-CZ" sz="2200" b="1" dirty="0">
              <a:solidFill>
                <a:srgbClr val="00458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D6D658D9-E212-4685-A5DA-1E974430082D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Co jsou tematické testy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22263" y="950913"/>
            <a:ext cx="8499475" cy="544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228600" indent="-228600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>
                <a:solidFill>
                  <a:srgbClr val="000000"/>
                </a:solidFill>
              </a:rPr>
              <a:t>Každou tematickou oblast, kde dosahujete nízké procentní úspěšnosti, můžete rozkliknout a projít si nejdříve studijní materiál k tématu a poté absolvovat krátký test zaměřený pouze na danou oblast</a:t>
            </a:r>
          </a:p>
        </p:txBody>
      </p:sp>
      <p:pic>
        <p:nvPicPr>
          <p:cNvPr id="12293" name="Obrázek 5" descr="varroc_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794861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57684FF1-B4E6-40FF-B909-AD2CC944B9AB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Míra aktivity uživatele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07975" y="1219200"/>
            <a:ext cx="8499475" cy="362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000000"/>
                </a:solidFill>
              </a:rPr>
              <a:t>Vaše aktivita a úroveň jsou systematicky monitorovány.</a:t>
            </a:r>
          </a:p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000000"/>
                </a:solidFill>
              </a:rPr>
              <a:t>Systém DuoTrainin poskytuje specialistovi vzdělávání přehled o aktivitě uživatele za stanovené období, včetně zvýšení/snížení jeho úrovně.</a:t>
            </a:r>
          </a:p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FF0000"/>
                </a:solidFill>
              </a:rPr>
              <a:t>Pro podporu pravidelného studia jazyků je požadováno měsíčně zodpovědět 60 otázek a udělat 1 poslechové cvičení (je-li u daného kurzu k dispozici). </a:t>
            </a:r>
          </a:p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000000"/>
                </a:solidFill>
              </a:rPr>
              <a:t>Aktivita a úroveň jsou posuzovány v </a:t>
            </a:r>
            <a:r>
              <a:rPr lang="cs-CZ" sz="2200">
                <a:solidFill>
                  <a:srgbClr val="FF0000"/>
                </a:solidFill>
              </a:rPr>
              <a:t>měsíčních</a:t>
            </a:r>
            <a:r>
              <a:rPr lang="cs-CZ" sz="2200">
                <a:solidFill>
                  <a:srgbClr val="000000"/>
                </a:solidFill>
              </a:rPr>
              <a:t> intervalech.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ECD203FF-34CB-428C-AB14-76A2E013133D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 t="-10251" b="-81"/>
          <a:stretch>
            <a:fillRect/>
          </a:stretch>
        </p:blipFill>
        <p:spPr bwMode="auto">
          <a:xfrm>
            <a:off x="3463925" y="1816100"/>
            <a:ext cx="2079625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BD9B51F7-8C2C-46E6-AB52-C0D0914F3715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9240" rIns="0" bIns="0" anchor="b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Co je DuoTrainin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22263" y="762000"/>
            <a:ext cx="8499475" cy="544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440" rIns="0" bIns="0"/>
          <a:lstStyle/>
          <a:p>
            <a:pPr marL="228600" indent="-228600" eaLnBrk="1"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Moderní a efektivní on-line platforma, přizpůsobitelná specifickým potřebám vzdělávání, školení a tréninku zaměstnanců, která nahrazuje doposud užívaný systém </a:t>
            </a:r>
            <a:r>
              <a:rPr lang="cs-CZ" sz="2000" dirty="0" err="1" smtClean="0">
                <a:solidFill>
                  <a:srgbClr val="000000"/>
                </a:solidFill>
              </a:rPr>
              <a:t>StudyPro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marL="228600" indent="-228600" eaLnBrk="1"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228600" indent="-228600" eaLnBrk="1"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K upgradu došlo na základě zpětné vazby uživatelů </a:t>
            </a:r>
            <a:r>
              <a:rPr lang="cs-CZ" sz="2000" dirty="0" err="1">
                <a:solidFill>
                  <a:srgbClr val="000000"/>
                </a:solidFill>
              </a:rPr>
              <a:t>StudyPro</a:t>
            </a:r>
            <a:r>
              <a:rPr lang="cs-CZ" sz="2000" dirty="0">
                <a:solidFill>
                  <a:srgbClr val="000000"/>
                </a:solidFill>
              </a:rPr>
              <a:t> systému a díky novým technologiím, které nám umožňují poskytnout uživatelům různé druhy interaktivity.</a:t>
            </a:r>
          </a:p>
          <a:p>
            <a:pPr marL="228600" indent="-228600" eaLnBrk="1"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228600" indent="-228600" eaLnBrk="1"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b="1" dirty="0">
                <a:solidFill>
                  <a:srgbClr val="000000"/>
                </a:solidFill>
              </a:rPr>
              <a:t>Mezi jeho výhody patří:</a:t>
            </a: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uživatelsky srozumitelné rozhraní</a:t>
            </a: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dostupnost vždy a všude / PC, notebook, tablet, </a:t>
            </a:r>
            <a:r>
              <a:rPr lang="cs-CZ" sz="2000" dirty="0" err="1">
                <a:solidFill>
                  <a:srgbClr val="000000"/>
                </a:solidFill>
              </a:rPr>
              <a:t>smartphone</a:t>
            </a:r>
            <a:endParaRPr lang="cs-CZ" sz="2000" dirty="0">
              <a:solidFill>
                <a:srgbClr val="000000"/>
              </a:solidFill>
            </a:endParaRP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možnost studovat ve vlastním nebo vymezeném čase</a:t>
            </a: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okamžitá zpětná vazba pro uživatele i specialistu vzdělávání</a:t>
            </a: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identifikuje slabé stránky, na které se lze následně zaměřit</a:t>
            </a:r>
          </a:p>
          <a:p>
            <a:pPr marL="228600" indent="-228600" eaLnBrk="1"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228600" indent="-228600" eaLnBrk="1"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b="1" dirty="0">
                <a:solidFill>
                  <a:srgbClr val="000000"/>
                </a:solidFill>
              </a:rPr>
              <a:t>Je vhodný jako: </a:t>
            </a: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doplněk k prezenčnímu studiu</a:t>
            </a:r>
          </a:p>
          <a:p>
            <a:pPr marL="228600" indent="-228600" eaLnBrk="1">
              <a:buClr>
                <a:srgbClr val="0069AA"/>
              </a:buClr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nástroj pro udržení jazykové úrovně</a:t>
            </a:r>
          </a:p>
          <a:p>
            <a:pPr marL="228600" indent="-228600" eaLnBrk="1"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cs-CZ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44D1FF61-8556-4CB0-B40C-AF087EB7D0BA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Co DuoTrainin obsahuje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2263" y="950913"/>
            <a:ext cx="8499475" cy="544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440" rIns="0" bIns="0"/>
          <a:lstStyle/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000000"/>
                </a:solidFill>
              </a:rPr>
              <a:t>Vzdělávací moduly různého zaměření, včetně jazykových.</a:t>
            </a:r>
          </a:p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 b="1">
                <a:solidFill>
                  <a:srgbClr val="000000"/>
                </a:solidFill>
              </a:rPr>
              <a:t>Každý jazykový modul představuje:</a:t>
            </a:r>
          </a:p>
          <a:p>
            <a:pPr marL="674688" lvl="1" indent="-339725" eaLnBrk="1">
              <a:spcBef>
                <a:spcPts val="625"/>
              </a:spcBef>
              <a:buClr>
                <a:srgbClr val="0069AA"/>
              </a:buClr>
              <a:buSzPct val="60000"/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000">
                <a:solidFill>
                  <a:srgbClr val="000000"/>
                </a:solidFill>
              </a:rPr>
              <a:t>Vstupní test – časově omezený test, skládající se z 30 otázek, které určí jazykovou úroveň uživatele </a:t>
            </a:r>
          </a:p>
          <a:p>
            <a:pPr marL="674688" lvl="1" indent="-339725" eaLnBrk="1">
              <a:spcBef>
                <a:spcPts val="625"/>
              </a:spcBef>
              <a:buClr>
                <a:srgbClr val="0069AA"/>
              </a:buClr>
              <a:buSzPct val="60000"/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000">
                <a:solidFill>
                  <a:srgbClr val="000000"/>
                </a:solidFill>
              </a:rPr>
              <a:t>Poslechová cvičení – slouží ke zlepšení porozumění mluvenému slovu</a:t>
            </a:r>
          </a:p>
          <a:p>
            <a:pPr marL="674688" lvl="1" indent="-339725" eaLnBrk="1">
              <a:spcBef>
                <a:spcPts val="625"/>
              </a:spcBef>
              <a:buClr>
                <a:srgbClr val="0069AA"/>
              </a:buClr>
              <a:buSzPct val="60000"/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000">
                <a:solidFill>
                  <a:srgbClr val="000000"/>
                </a:solidFill>
              </a:rPr>
              <a:t>Globální test – náhodně generované otázky z databáze  odpovídající úrovni uživatele</a:t>
            </a:r>
          </a:p>
          <a:p>
            <a:pPr marL="674688" lvl="1" indent="-339725" eaLnBrk="1">
              <a:spcBef>
                <a:spcPts val="625"/>
              </a:spcBef>
              <a:buClr>
                <a:srgbClr val="0069AA"/>
              </a:buClr>
              <a:buSzPct val="60000"/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000">
                <a:solidFill>
                  <a:srgbClr val="000000"/>
                </a:solidFill>
              </a:rPr>
              <a:t>Tematické okruhy – virtuální učebnice s testem k ověření pochopení daného tématu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416FCA07-4BB1-4BF9-A5F4-C90167A93532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Pro koho je DuoTrainin určen?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950913"/>
            <a:ext cx="8499475" cy="544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440" rIns="0" bIns="0"/>
          <a:lstStyle/>
          <a:p>
            <a:pPr marL="228600" indent="-228600" eaLnBrk="1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200">
                <a:solidFill>
                  <a:srgbClr val="000000"/>
                </a:solidFill>
              </a:rPr>
              <a:t>Nominace zaměstnance do DuoTrainin (původně StudyPro) vychází z potřeby využití    anglického či německého jazyka v jeho práci.</a:t>
            </a:r>
          </a:p>
          <a:p>
            <a:pPr marL="228600" indent="-228600" eaLnBrk="1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200">
                <a:solidFill>
                  <a:srgbClr val="000000"/>
                </a:solidFill>
              </a:rPr>
              <a:t>Cílem je, aby se zaměstnanec dostal na úroveň znalosti jazyka, která je požadovaná na jeho pracovní pozici.</a:t>
            </a:r>
          </a:p>
          <a:p>
            <a:pPr marL="228600" indent="-228600" eaLnBrk="1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200">
                <a:solidFill>
                  <a:srgbClr val="000000"/>
                </a:solidFill>
              </a:rPr>
              <a:t>Schválení zařazení zaměstnance do DuoTrainin (původně StudyPro) je v kompetenci jeho vedoucího a HR.</a:t>
            </a:r>
          </a:p>
          <a:p>
            <a:pPr marL="228600" indent="-228600" eaLnBrk="1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200">
                <a:solidFill>
                  <a:srgbClr val="000000"/>
                </a:solidFill>
              </a:rPr>
              <a:t>Studium DuoTrainin (původně StudyPro) je součástí ročních vzdělávacích plánů, které vycházejí z hodnocení pracovního výkonu zaměstnance. </a:t>
            </a:r>
          </a:p>
          <a:p>
            <a:pPr marL="228600" indent="-228600" eaLnBrk="1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200">
                <a:solidFill>
                  <a:srgbClr val="000000"/>
                </a:solidFill>
              </a:rPr>
              <a:t>Na základě požadavku v plánech je zaměstnanci automaticky zřízen či prodloužen přístup do eLearningu.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98D96007-561B-48DD-8442-F1B1AC34D3D9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Jak začít studovat?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22263" y="950913"/>
            <a:ext cx="8499475" cy="544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440" rIns="0" bIns="0"/>
          <a:lstStyle/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000000"/>
                </a:solidFill>
              </a:rPr>
              <a:t>Po přihlášení do systému uvidíte všechny dostupné kurzy. Studujte ty, které jsou vám určeny vaším nadřízeným (plán vzdělávání je nutno splnit). Ostatní jsou dobrovolné.</a:t>
            </a:r>
          </a:p>
        </p:txBody>
      </p:sp>
      <p:pic>
        <p:nvPicPr>
          <p:cNvPr id="7173" name="Obrázek 6" descr="varroc_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057400"/>
            <a:ext cx="7391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B65BF4BF-E617-4F55-8B8C-A9B67CDDB3BD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9240" rIns="0" bIns="0" anchor="b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Jak začít studovat?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9070975" cy="4384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9440" rIns="0" bIns="0"/>
          <a:lstStyle/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cs-CZ" sz="2200">
                <a:solidFill>
                  <a:srgbClr val="000000"/>
                </a:solidFill>
              </a:rPr>
              <a:t>Pro nastavení obtížnosti kurzu zvolte z nabídky. Uživatelé systému StudyPro v Duotestingu zvolí nejbližší nižší úroveň ke své stávající.</a:t>
            </a:r>
          </a:p>
          <a:p>
            <a:pPr marL="449263" indent="-341313" eaLnBrk="1">
              <a:spcBef>
                <a:spcPts val="2063"/>
              </a:spcBef>
              <a:buClrTx/>
              <a:buFontTx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lang="cs-CZ" sz="2200">
              <a:solidFill>
                <a:srgbClr val="000000"/>
              </a:solidFill>
            </a:endParaRPr>
          </a:p>
        </p:txBody>
      </p:sp>
      <p:pic>
        <p:nvPicPr>
          <p:cNvPr id="8197" name="Obrázek 5" descr="varroc_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362200"/>
            <a:ext cx="76517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64F73EEC-53DD-405D-AC97-84B79DB5F35A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9240" rIns="0" bIns="0" anchor="b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Jak začít studovat?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22263" y="950913"/>
            <a:ext cx="8499475" cy="544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440" rIns="0" bIns="0"/>
          <a:lstStyle/>
          <a:p>
            <a:pPr marL="228600" indent="-228600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cs-CZ" sz="2200">
                <a:solidFill>
                  <a:srgbClr val="000000"/>
                </a:solidFill>
              </a:rPr>
              <a:t>Před zahájením Globálního testu (doporučená, nejběžnější funkce systému), si přečtěte vysvětlivky k jednotlivým ukazatelům systému – úroveň, počet bodů, procentuální úspěšnost v jednotlivých tématech (oblastech).</a:t>
            </a:r>
          </a:p>
          <a:p>
            <a:pPr marL="228600" indent="-228600" eaLnBrk="1">
              <a:spcBef>
                <a:spcPts val="2063"/>
              </a:spcBef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cs-CZ" sz="2200">
              <a:solidFill>
                <a:srgbClr val="000000"/>
              </a:solidFill>
            </a:endParaRPr>
          </a:p>
        </p:txBody>
      </p:sp>
      <p:pic>
        <p:nvPicPr>
          <p:cNvPr id="9221" name="Obrázek 5" descr="varroc_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62200"/>
            <a:ext cx="73850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AF83D76D-1093-45EC-8614-AAF5DE9B4E5A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Co je to duometodologie?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07975" y="1219200"/>
            <a:ext cx="8499475" cy="362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 b="1">
                <a:solidFill>
                  <a:srgbClr val="000000"/>
                </a:solidFill>
              </a:rPr>
              <a:t>Duometodologie</a:t>
            </a:r>
            <a:r>
              <a:rPr lang="cs-CZ" sz="2200">
                <a:solidFill>
                  <a:srgbClr val="000000"/>
                </a:solidFill>
              </a:rPr>
              <a:t> je proces, kde systém identifikuje v nejkratší možné době slabé stránky uživatele, takže se tento může zaměřit při svém studiu právě na ně.</a:t>
            </a:r>
          </a:p>
          <a:p>
            <a:pPr marL="447675" indent="-341313" eaLnBrk="1">
              <a:spcBef>
                <a:spcPts val="1875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cs-CZ" sz="2200">
                <a:solidFill>
                  <a:srgbClr val="000000"/>
                </a:solidFill>
              </a:rPr>
              <a:t>Toto je docíleno užitím kombinace globálního testu a tematických testů</a:t>
            </a:r>
            <a:r>
              <a:rPr lang="cs-CZ" sz="2000">
                <a:solidFill>
                  <a:srgbClr val="000000"/>
                </a:solidFill>
              </a:rPr>
              <a:t>.  </a:t>
            </a:r>
          </a:p>
          <a:p>
            <a:pPr marL="447675" indent="-341313" eaLnBrk="1" hangingPunct="1">
              <a:spcBef>
                <a:spcPts val="1875"/>
              </a:spcBef>
              <a:buClrTx/>
              <a:buFontTx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cs-CZ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8399463" y="6581775"/>
            <a:ext cx="65563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">
                <a:solidFill>
                  <a:srgbClr val="969696"/>
                </a:solidFill>
              </a:rPr>
              <a:t>Page </a:t>
            </a:r>
            <a:fld id="{BB3D2F90-D71F-4863-87D6-FE4B59E47111}" type="slidenum">
              <a:rPr lang="en-US" sz="800">
                <a:solidFill>
                  <a:srgbClr val="969696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22263" y="122238"/>
            <a:ext cx="7500937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458C"/>
                </a:solidFill>
              </a:rPr>
              <a:t>Co je to globální test?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2263" y="950913"/>
            <a:ext cx="8499475" cy="5449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9440" rIns="0" bIns="0"/>
          <a:lstStyle/>
          <a:p>
            <a:pPr marL="447675" indent="-341313" eaLnBrk="1">
              <a:spcBef>
                <a:spcPts val="2063"/>
              </a:spcBef>
              <a:buClr>
                <a:srgbClr val="0069AA"/>
              </a:buClr>
              <a:buFont typeface="Wingdings 2" pitchFamily="16" charset="2"/>
              <a:buChar char="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cs-CZ" sz="2200">
                <a:solidFill>
                  <a:srgbClr val="000000"/>
                </a:solidFill>
              </a:rPr>
              <a:t>Globální test generuje náhodně vybrané otázky z témat v levém menu, ale zároveň opakováním reaguje na ty, které jste v minulosti špatně zodpověděli.</a:t>
            </a:r>
          </a:p>
          <a:p>
            <a:pPr marL="450850" indent="-339725" eaLnBrk="1">
              <a:spcBef>
                <a:spcPts val="2063"/>
              </a:spcBef>
              <a:buClrTx/>
              <a:buSzPct val="45000"/>
              <a:buFontTx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cs-CZ" sz="2200">
                <a:solidFill>
                  <a:srgbClr val="000000"/>
                </a:solidFill>
              </a:rPr>
              <a:t> </a:t>
            </a:r>
          </a:p>
          <a:p>
            <a:pPr marL="450850" indent="-339725" eaLnBrk="1">
              <a:spcBef>
                <a:spcPts val="2063"/>
              </a:spcBef>
              <a:buClrTx/>
              <a:buSzPct val="45000"/>
              <a:buFontTx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lang="cs-CZ" sz="2200">
              <a:solidFill>
                <a:srgbClr val="000000"/>
              </a:solidFill>
            </a:endParaRPr>
          </a:p>
        </p:txBody>
      </p:sp>
      <p:pic>
        <p:nvPicPr>
          <p:cNvPr id="11269" name="Obrázek 5" descr="varroc_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78105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530</Words>
  <Application>Microsoft Office PowerPoint</Application>
  <PresentationFormat>Předvádění na obrazovce (4:3)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Segoe UI</vt:lpstr>
      <vt:lpstr>Times New Roman</vt:lpstr>
      <vt:lpstr>Wingdings 2</vt:lpstr>
      <vt:lpstr>Office Theme</vt:lpstr>
      <vt:lpstr>1_Office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smott</dc:creator>
  <cp:lastModifiedBy>Michalkova, Katerina</cp:lastModifiedBy>
  <cp:revision>55</cp:revision>
  <cp:lastPrinted>2013-03-19T08:04:05Z</cp:lastPrinted>
  <dcterms:created xsi:type="dcterms:W3CDTF">2012-04-18T14:27:36Z</dcterms:created>
  <dcterms:modified xsi:type="dcterms:W3CDTF">2017-07-19T09:08:16Z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000800a8010000000000010250300207f7000400038000</vt:lpwstr>
  </property>
</Properties>
</file>